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4"/>
  </p:sldMasterIdLst>
  <p:notesMasterIdLst>
    <p:notesMasterId r:id="rId25"/>
  </p:notesMasterIdLst>
  <p:handoutMasterIdLst>
    <p:handoutMasterId r:id="rId26"/>
  </p:handoutMasterIdLst>
  <p:sldIdLst>
    <p:sldId id="338" r:id="rId5"/>
    <p:sldId id="302" r:id="rId6"/>
    <p:sldId id="327" r:id="rId7"/>
    <p:sldId id="328" r:id="rId8"/>
    <p:sldId id="352" r:id="rId9"/>
    <p:sldId id="329" r:id="rId10"/>
    <p:sldId id="330" r:id="rId11"/>
    <p:sldId id="354" r:id="rId12"/>
    <p:sldId id="356" r:id="rId13"/>
    <p:sldId id="355" r:id="rId14"/>
    <p:sldId id="351" r:id="rId15"/>
    <p:sldId id="331" r:id="rId16"/>
    <p:sldId id="332" r:id="rId17"/>
    <p:sldId id="339" r:id="rId18"/>
    <p:sldId id="353" r:id="rId19"/>
    <p:sldId id="350" r:id="rId20"/>
    <p:sldId id="304" r:id="rId21"/>
    <p:sldId id="347" r:id="rId22"/>
    <p:sldId id="348" r:id="rId23"/>
    <p:sldId id="34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1F2E2F-3A93-40DD-A211-2FFE0AB45DF1}" v="487" dt="2026-01-07T07:42:43.662"/>
    <p1510:client id="{19F1EA41-34D5-D347-0112-060E1D3640F8}" v="63" dt="2026-01-07T13:12:30.480"/>
    <p1510:client id="{84ADA4B9-D4F1-6CFE-5D4E-934B867B91DD}" v="38" dt="2026-01-07T07:06:41.991"/>
  </p1510:revLst>
</p1510:revInfo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jpeg>
</file>

<file path=ppt/media/image15.jpg>
</file>

<file path=ppt/media/image16.png>
</file>

<file path=ppt/media/image17.jpg>
</file>

<file path=ppt/media/image18.jpeg>
</file>

<file path=ppt/media/image19.png>
</file>

<file path=ppt/media/image2.png>
</file>

<file path=ppt/media/image3.png>
</file>

<file path=ppt/media/image4.jf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1/15/2026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022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109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25631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4782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62506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561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9201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193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9194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39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2548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41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5284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884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669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459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239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965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897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0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304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2CD6B789-4B66-4BD0-9623-80E9542A65FE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1/15/2026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A3BB5234-44A4-4506-BD19-5808475EBB7F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68D89618-7EE9-46BF-BEAC-45E6F98ACA1A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  <p:pic>
        <p:nvPicPr>
          <p:cNvPr id="7" name="Image 4">
            <a:extLst>
              <a:ext uri="{FF2B5EF4-FFF2-40B4-BE49-F238E27FC236}">
                <a16:creationId xmlns:a16="http://schemas.microsoft.com/office/drawing/2014/main" id="{7DE95F11-0F23-6847-447E-D81E1B451A22}"/>
              </a:ext>
            </a:extLst>
          </p:cNvPr>
          <p:cNvPicPr>
            <a:picLocks/>
          </p:cNvPicPr>
          <p:nvPr userDrawn="1"/>
        </p:nvPicPr>
        <p:blipFill>
          <a:blip r:embed="rId23" cstate="print"/>
          <a:stretch>
            <a:fillRect/>
          </a:stretch>
        </p:blipFill>
        <p:spPr>
          <a:xfrm>
            <a:off x="986712" y="85129"/>
            <a:ext cx="917627" cy="408729"/>
          </a:xfrm>
          <a:prstGeom prst="rect">
            <a:avLst/>
          </a:prstGeom>
        </p:spPr>
      </p:pic>
      <p:pic>
        <p:nvPicPr>
          <p:cNvPr id="8" name="Picture 7" descr="A black and white letter o&#10;&#10;AI-generated content may be incorrect.">
            <a:extLst>
              <a:ext uri="{FF2B5EF4-FFF2-40B4-BE49-F238E27FC236}">
                <a16:creationId xmlns:a16="http://schemas.microsoft.com/office/drawing/2014/main" id="{15DAECC0-CDB8-A942-030A-E6AB2F6A3142}"/>
              </a:ext>
            </a:extLst>
          </p:cNvPr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841" y="145953"/>
            <a:ext cx="979574" cy="294875"/>
          </a:xfrm>
          <a:prstGeom prst="rect">
            <a:avLst/>
          </a:prstGeom>
        </p:spPr>
      </p:pic>
      <p:pic>
        <p:nvPicPr>
          <p:cNvPr id="9" name="Image 6">
            <a:extLst>
              <a:ext uri="{FF2B5EF4-FFF2-40B4-BE49-F238E27FC236}">
                <a16:creationId xmlns:a16="http://schemas.microsoft.com/office/drawing/2014/main" id="{D84C2B89-068D-96A7-D651-E5FA3A125B8A}"/>
              </a:ext>
            </a:extLst>
          </p:cNvPr>
          <p:cNvPicPr>
            <a:picLocks/>
          </p:cNvPicPr>
          <p:nvPr userDrawn="1"/>
        </p:nvPicPr>
        <p:blipFill>
          <a:blip r:embed="rId25" cstate="print"/>
          <a:stretch>
            <a:fillRect/>
          </a:stretch>
        </p:blipFill>
        <p:spPr>
          <a:xfrm>
            <a:off x="8025689" y="85129"/>
            <a:ext cx="779649" cy="45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59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  <p:sldLayoutId id="2147483765" r:id="rId18"/>
    <p:sldLayoutId id="2147483766" r:id="rId19"/>
    <p:sldLayoutId id="2147483769" r:id="rId20"/>
    <p:sldLayoutId id="2147483690" r:id="rId2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fashion-frontend-o6bi.onrender.com/" TargetMode="External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shil-cody/VOIS_team_82" TargetMode="External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8.jpeg"/><Relationship Id="rId4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824B8A32-9AB3-457E-82E1-C85D3203CE35}"/>
              </a:ext>
            </a:extLst>
          </p:cNvPr>
          <p:cNvSpPr txBox="1">
            <a:spLocks/>
          </p:cNvSpPr>
          <p:nvPr/>
        </p:nvSpPr>
        <p:spPr>
          <a:xfrm>
            <a:off x="1280766" y="3256951"/>
            <a:ext cx="3312160" cy="861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0DEFF0-8DEE-4B0B-9B30-675FE9E288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8" name="Graphic 2">
            <a:extLst>
              <a:ext uri="{FF2B5EF4-FFF2-40B4-BE49-F238E27FC236}">
                <a16:creationId xmlns:a16="http://schemas.microsoft.com/office/drawing/2014/main" id="{34214A5F-1587-CF16-E68A-A61E5886E112}"/>
              </a:ext>
            </a:extLst>
          </p:cNvPr>
          <p:cNvSpPr>
            <a:spLocks/>
          </p:cNvSpPr>
          <p:nvPr/>
        </p:nvSpPr>
        <p:spPr>
          <a:xfrm>
            <a:off x="647756" y="607786"/>
            <a:ext cx="8957141" cy="6159826"/>
          </a:xfrm>
          <a:custGeom>
            <a:avLst/>
            <a:gdLst/>
            <a:ahLst/>
            <a:cxnLst/>
            <a:rect l="l" t="t" r="r" b="b"/>
            <a:pathLst>
              <a:path w="6858000" h="6998334">
                <a:moveTo>
                  <a:pt x="6858000" y="6322314"/>
                </a:moveTo>
                <a:lnTo>
                  <a:pt x="6853301" y="6323711"/>
                </a:lnTo>
                <a:lnTo>
                  <a:pt x="6853301" y="0"/>
                </a:lnTo>
                <a:lnTo>
                  <a:pt x="0" y="0"/>
                </a:lnTo>
                <a:lnTo>
                  <a:pt x="0" y="6590538"/>
                </a:lnTo>
                <a:lnTo>
                  <a:pt x="30784" y="6599034"/>
                </a:lnTo>
                <a:lnTo>
                  <a:pt x="97955" y="6616713"/>
                </a:lnTo>
                <a:lnTo>
                  <a:pt x="172415" y="6635191"/>
                </a:lnTo>
                <a:lnTo>
                  <a:pt x="212318" y="6644703"/>
                </a:lnTo>
                <a:lnTo>
                  <a:pt x="254000" y="6654355"/>
                </a:lnTo>
                <a:lnTo>
                  <a:pt x="297395" y="6664134"/>
                </a:lnTo>
                <a:lnTo>
                  <a:pt x="342531" y="6674040"/>
                </a:lnTo>
                <a:lnTo>
                  <a:pt x="389343" y="6684048"/>
                </a:lnTo>
                <a:lnTo>
                  <a:pt x="437845" y="6694132"/>
                </a:lnTo>
                <a:lnTo>
                  <a:pt x="487984" y="6704279"/>
                </a:lnTo>
                <a:lnTo>
                  <a:pt x="539762" y="6714464"/>
                </a:lnTo>
                <a:lnTo>
                  <a:pt x="593140" y="6724688"/>
                </a:lnTo>
                <a:lnTo>
                  <a:pt x="648119" y="6734924"/>
                </a:lnTo>
                <a:lnTo>
                  <a:pt x="704646" y="6745160"/>
                </a:lnTo>
                <a:lnTo>
                  <a:pt x="762736" y="6755358"/>
                </a:lnTo>
                <a:lnTo>
                  <a:pt x="822337" y="6765518"/>
                </a:lnTo>
                <a:lnTo>
                  <a:pt x="883437" y="6775628"/>
                </a:lnTo>
                <a:lnTo>
                  <a:pt x="946035" y="6785661"/>
                </a:lnTo>
                <a:lnTo>
                  <a:pt x="1010069" y="6795605"/>
                </a:lnTo>
                <a:lnTo>
                  <a:pt x="1213446" y="6826390"/>
                </a:lnTo>
                <a:lnTo>
                  <a:pt x="1244701" y="6830873"/>
                </a:lnTo>
                <a:lnTo>
                  <a:pt x="1210386" y="6827494"/>
                </a:lnTo>
                <a:lnTo>
                  <a:pt x="1080643" y="6813804"/>
                </a:lnTo>
                <a:lnTo>
                  <a:pt x="1161859" y="6826758"/>
                </a:lnTo>
                <a:lnTo>
                  <a:pt x="1245108" y="6839471"/>
                </a:lnTo>
                <a:lnTo>
                  <a:pt x="1330375" y="6851891"/>
                </a:lnTo>
                <a:lnTo>
                  <a:pt x="1417612" y="6864007"/>
                </a:lnTo>
                <a:lnTo>
                  <a:pt x="1506791" y="6875793"/>
                </a:lnTo>
                <a:lnTo>
                  <a:pt x="1597888" y="6887210"/>
                </a:lnTo>
                <a:lnTo>
                  <a:pt x="1690865" y="6898246"/>
                </a:lnTo>
                <a:lnTo>
                  <a:pt x="1785708" y="6908851"/>
                </a:lnTo>
                <a:lnTo>
                  <a:pt x="1882355" y="6919011"/>
                </a:lnTo>
                <a:lnTo>
                  <a:pt x="1980806" y="6928688"/>
                </a:lnTo>
                <a:lnTo>
                  <a:pt x="2081022" y="6937870"/>
                </a:lnTo>
                <a:lnTo>
                  <a:pt x="2182952" y="6946506"/>
                </a:lnTo>
                <a:lnTo>
                  <a:pt x="2286597" y="6954583"/>
                </a:lnTo>
                <a:lnTo>
                  <a:pt x="2391905" y="6962064"/>
                </a:lnTo>
                <a:lnTo>
                  <a:pt x="2498839" y="6968934"/>
                </a:lnTo>
                <a:lnTo>
                  <a:pt x="2607399" y="6975157"/>
                </a:lnTo>
                <a:lnTo>
                  <a:pt x="2717520" y="6980695"/>
                </a:lnTo>
                <a:lnTo>
                  <a:pt x="2829191" y="6985521"/>
                </a:lnTo>
                <a:lnTo>
                  <a:pt x="2942374" y="6989623"/>
                </a:lnTo>
                <a:lnTo>
                  <a:pt x="3057042" y="6992963"/>
                </a:lnTo>
                <a:lnTo>
                  <a:pt x="3173171" y="6995503"/>
                </a:lnTo>
                <a:lnTo>
                  <a:pt x="3290722" y="6997230"/>
                </a:lnTo>
                <a:lnTo>
                  <a:pt x="3409658" y="6998106"/>
                </a:lnTo>
                <a:lnTo>
                  <a:pt x="3515334" y="6998144"/>
                </a:lnTo>
                <a:lnTo>
                  <a:pt x="3607282" y="6997586"/>
                </a:lnTo>
                <a:lnTo>
                  <a:pt x="3699980" y="6996468"/>
                </a:lnTo>
                <a:lnTo>
                  <a:pt x="3793401" y="6994753"/>
                </a:lnTo>
                <a:lnTo>
                  <a:pt x="3887533" y="6992442"/>
                </a:lnTo>
                <a:lnTo>
                  <a:pt x="3982364" y="6989521"/>
                </a:lnTo>
                <a:lnTo>
                  <a:pt x="4077868" y="6985965"/>
                </a:lnTo>
                <a:lnTo>
                  <a:pt x="4174045" y="6981774"/>
                </a:lnTo>
                <a:lnTo>
                  <a:pt x="4270857" y="6976923"/>
                </a:lnTo>
                <a:lnTo>
                  <a:pt x="4368317" y="6971385"/>
                </a:lnTo>
                <a:lnTo>
                  <a:pt x="4466387" y="6965175"/>
                </a:lnTo>
                <a:lnTo>
                  <a:pt x="4565066" y="6958266"/>
                </a:lnTo>
                <a:lnTo>
                  <a:pt x="4664329" y="6950634"/>
                </a:lnTo>
                <a:lnTo>
                  <a:pt x="4764163" y="6942264"/>
                </a:lnTo>
                <a:lnTo>
                  <a:pt x="4864570" y="6933158"/>
                </a:lnTo>
                <a:lnTo>
                  <a:pt x="4965509" y="6923291"/>
                </a:lnTo>
                <a:lnTo>
                  <a:pt x="5066970" y="6912635"/>
                </a:lnTo>
                <a:lnTo>
                  <a:pt x="5168951" y="6901205"/>
                </a:lnTo>
                <a:lnTo>
                  <a:pt x="5271440" y="6888962"/>
                </a:lnTo>
                <a:lnTo>
                  <a:pt x="5374398" y="6875907"/>
                </a:lnTo>
                <a:lnTo>
                  <a:pt x="5477827" y="6862000"/>
                </a:lnTo>
                <a:lnTo>
                  <a:pt x="5581701" y="6847268"/>
                </a:lnTo>
                <a:lnTo>
                  <a:pt x="5686018" y="6831660"/>
                </a:lnTo>
                <a:lnTo>
                  <a:pt x="5790755" y="6815175"/>
                </a:lnTo>
                <a:lnTo>
                  <a:pt x="5895899" y="6797789"/>
                </a:lnTo>
                <a:lnTo>
                  <a:pt x="6001436" y="6779514"/>
                </a:lnTo>
                <a:lnTo>
                  <a:pt x="6107354" y="6760299"/>
                </a:lnTo>
                <a:lnTo>
                  <a:pt x="6213627" y="6740157"/>
                </a:lnTo>
                <a:lnTo>
                  <a:pt x="6320244" y="6719062"/>
                </a:lnTo>
                <a:lnTo>
                  <a:pt x="6427190" y="6697002"/>
                </a:lnTo>
                <a:lnTo>
                  <a:pt x="6534455" y="6673964"/>
                </a:lnTo>
                <a:lnTo>
                  <a:pt x="6642024" y="6649923"/>
                </a:lnTo>
                <a:lnTo>
                  <a:pt x="6749872" y="6624866"/>
                </a:lnTo>
                <a:lnTo>
                  <a:pt x="6858000" y="6598793"/>
                </a:lnTo>
                <a:lnTo>
                  <a:pt x="6858000" y="632231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>
            <a:prstTxWarp prst="textNoShape">
              <a:avLst/>
            </a:prstTxWarp>
            <a:noAutofit/>
          </a:bodyPr>
          <a:lstStyle/>
          <a:p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70701351-5A14-B6A3-F7EA-7FBED53059CA}"/>
              </a:ext>
            </a:extLst>
          </p:cNvPr>
          <p:cNvSpPr txBox="1">
            <a:spLocks/>
          </p:cNvSpPr>
          <p:nvPr/>
        </p:nvSpPr>
        <p:spPr>
          <a:xfrm>
            <a:off x="1054360" y="2130194"/>
            <a:ext cx="8242038" cy="16234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/>
              <a:t>Project Title – Intelligent shopping Agent </a:t>
            </a:r>
            <a:endParaRPr lang="en-IN" sz="3200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2EF66F5A-4CE3-8971-1B51-EFB4480FD586}"/>
              </a:ext>
            </a:extLst>
          </p:cNvPr>
          <p:cNvSpPr txBox="1">
            <a:spLocks/>
          </p:cNvSpPr>
          <p:nvPr/>
        </p:nvSpPr>
        <p:spPr>
          <a:xfrm>
            <a:off x="1413387" y="3256952"/>
            <a:ext cx="7677449" cy="29932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Team Number – 82</a:t>
            </a: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Name of Team Members-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Rushil Dhale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Sampada Akkar </a:t>
            </a:r>
          </a:p>
          <a:p>
            <a:r>
              <a:rPr lang="en-GB" sz="2000" dirty="0">
                <a:latin typeface="Arial"/>
                <a:cs typeface="Arial"/>
              </a:rPr>
              <a:t> Devendra Dhokare </a:t>
            </a: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College Name –Marathwada Mitra mandal’s Institute of Technology (MMIT) Lohegaon</a:t>
            </a:r>
          </a:p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056599-CDAA-4367-BEF8-31D6E3251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387" y="997266"/>
            <a:ext cx="6937302" cy="743448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Algerian" panose="04020705040A02060702" pitchFamily="82" charset="0"/>
              </a:rPr>
              <a:t>VOIS Innovation Marathon 2025-2026</a:t>
            </a:r>
            <a:endParaRPr lang="en-IN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013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7" grpId="0"/>
      <p:bldP spid="9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445C0F-3467-FDC5-C2DA-413DDCE2D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753" y="2212258"/>
            <a:ext cx="6886696" cy="44485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D06CC6-0387-A04A-C7F2-08C95292CCC9}"/>
              </a:ext>
            </a:extLst>
          </p:cNvPr>
          <p:cNvSpPr txBox="1"/>
          <p:nvPr/>
        </p:nvSpPr>
        <p:spPr>
          <a:xfrm>
            <a:off x="717754" y="1604391"/>
            <a:ext cx="8534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PHASE 3 :- PRODUCT DISCOVERY AND INTELLIGENCE</a:t>
            </a:r>
            <a:endParaRPr lang="en-IN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57D73-A59F-BA1F-C7CE-14C807ABA138}"/>
              </a:ext>
            </a:extLst>
          </p:cNvPr>
          <p:cNvSpPr txBox="1"/>
          <p:nvPr/>
        </p:nvSpPr>
        <p:spPr>
          <a:xfrm>
            <a:off x="2113934" y="786540"/>
            <a:ext cx="605394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TECHNICAL FLOW FOR THE AGENTS </a:t>
            </a:r>
            <a:endParaRPr lang="en-IN" sz="2800" dirty="0"/>
          </a:p>
          <a:p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6C900B-8C81-D77F-A203-96181F6FA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875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893915-94F2-48EC-7DB5-58395699F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580E8E-C7F5-FA6C-1806-E17201F2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10131647" cy="598285"/>
          </a:xfrm>
        </p:spPr>
        <p:txBody>
          <a:bodyPr>
            <a:noAutofit/>
          </a:bodyPr>
          <a:lstStyle/>
          <a:p>
            <a:r>
              <a:rPr lang="en-US" sz="2800" dirty="0"/>
              <a:t>OVERALL DFD OF OUR PROJECT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CD20B7-9B98-074B-3DDC-FBEA465BE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0569" y="2661920"/>
            <a:ext cx="3810000" cy="381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997551-DA01-0138-25D7-706DFA1358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8" name="AutoShape 2">
            <a:extLst>
              <a:ext uri="{FF2B5EF4-FFF2-40B4-BE49-F238E27FC236}">
                <a16:creationId xmlns:a16="http://schemas.microsoft.com/office/drawing/2014/main" id="{719A3608-4B23-9897-AA9B-511F70510E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394718" y="3276600"/>
            <a:ext cx="1853682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322D35C-3865-876D-2D33-59710809EB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4759"/>
          <a:stretch>
            <a:fillRect/>
          </a:stretch>
        </p:blipFill>
        <p:spPr>
          <a:xfrm>
            <a:off x="660399" y="1541150"/>
            <a:ext cx="8374977" cy="417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267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B72B4C-C36A-4877-97D9-A53F2FA00C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97"/>
          <a:stretch/>
        </p:blipFill>
        <p:spPr>
          <a:xfrm>
            <a:off x="64169" y="3383989"/>
            <a:ext cx="2465671" cy="342007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D5F5E87-B139-4D7C-98F2-C0BAF7E79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630432"/>
            <a:ext cx="8503921" cy="1414268"/>
          </a:xfrm>
        </p:spPr>
        <p:txBody>
          <a:bodyPr>
            <a:normAutofit/>
          </a:bodyPr>
          <a:lstStyle/>
          <a:p>
            <a:r>
              <a:rPr lang="en-US" sz="4000" dirty="0"/>
              <a:t>THE WOW IN OUR SOLUTION</a:t>
            </a:r>
            <a:endParaRPr lang="en-IN" sz="4000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17FB85A-6AEC-3F13-323A-C6F6BA618B59}"/>
              </a:ext>
            </a:extLst>
          </p:cNvPr>
          <p:cNvSpPr>
            <a:spLocks noGrp="1" noChangeArrowheads="1"/>
          </p:cNvSpPr>
          <p:nvPr>
            <p:ph type="body" sz="quarter" idx="12"/>
          </p:nvPr>
        </p:nvSpPr>
        <p:spPr bwMode="auto">
          <a:xfrm>
            <a:off x="2290925" y="1959264"/>
            <a:ext cx="7058349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tells you </a:t>
            </a:r>
            <a:r>
              <a:rPr lang="en-US" sz="1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specifically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why a product is good or bad so you don't have to read the reviews yourself.</a:t>
            </a: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factors in shipping costs, hidden fees, and potential loyalty point rewards to reveal the </a:t>
            </a:r>
            <a:r>
              <a:rPr lang="en-US" sz="1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actual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cheapest option, not just the sticker price.</a:t>
            </a: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single search query fetches and standardizes data from rival platforms instantly, making the fragmented market feel like one unified store.</a:t>
            </a: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flagging items with high return rates or fake reviews, it actively prevents "Buyer’s Remorse," acting as a guardian rather than just a search engine.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49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583BF4-5143-46D8-8653-78CB35A1FF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13" name="Title 3">
            <a:extLst>
              <a:ext uri="{FF2B5EF4-FFF2-40B4-BE49-F238E27FC236}">
                <a16:creationId xmlns:a16="http://schemas.microsoft.com/office/drawing/2014/main" id="{A5D79D81-53FA-4FDD-A597-C60845F8A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547" y="942216"/>
            <a:ext cx="9321282" cy="5132012"/>
          </a:xfrm>
        </p:spPr>
        <p:txBody>
          <a:bodyPr>
            <a:normAutofit fontScale="90000"/>
          </a:bodyPr>
          <a:lstStyle/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b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/>
              <a:t>1.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Cognitive Layer (Intent &amp; Context)</a:t>
            </a: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Intent Agent: Parses raw text to identify product specs &amp; budget.</a:t>
            </a: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Personalization Agent: Maintains session memory for context-aware responses.</a:t>
            </a: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Research Layer (Discovery)</a:t>
            </a: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Discovery Agent: Selects relevant retailers and categories.</a:t>
            </a: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Web Search Agent: Uses DuckDuckGo for real-time pricing &amp; availability data.</a:t>
            </a: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Evaluation Layer (Validation)</a:t>
            </a: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Review Intelligence: Analyzes sentiment and user feedback for reliability.</a:t>
            </a: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Pricing &amp; Availability: Filters for in-stock items with the best value</a:t>
            </a: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Communication Layer (Delivery</a:t>
            </a: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Unified Recommendation Agent: Aggregates findings into a conversational</a:t>
            </a:r>
            <a:b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summary with direct purchase links</a:t>
            </a:r>
            <a:endParaRPr lang="en-IN" sz="20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490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B0C869-7C5C-4070-BD4D-F3FC2DA8F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FE3A2AF-177E-45E6-A191-0F8523DB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875" y="777413"/>
            <a:ext cx="2981643" cy="830997"/>
          </a:xfrm>
        </p:spPr>
        <p:txBody>
          <a:bodyPr>
            <a:normAutofit/>
          </a:bodyPr>
          <a:lstStyle/>
          <a:p>
            <a:r>
              <a:rPr lang="en-GB" sz="3200" dirty="0"/>
              <a:t>RESULTS </a:t>
            </a:r>
            <a:endParaRPr lang="en-IN" sz="3200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372426BE-BEE7-4A6D-BCD2-059615BBCE25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E61E227A-5883-4C77-B25A-46A22FFDF41F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E25373E9-1A26-4A40-9897-E42DE485D8E3}"/>
              </a:ext>
            </a:extLst>
          </p:cNvPr>
          <p:cNvSpPr txBox="1">
            <a:spLocks/>
          </p:cNvSpPr>
          <p:nvPr/>
        </p:nvSpPr>
        <p:spPr>
          <a:xfrm>
            <a:off x="422959" y="5737443"/>
            <a:ext cx="2981643" cy="830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 </a:t>
            </a:r>
            <a:r>
              <a:rPr lang="en-GB" sz="2000" b="0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 Link</a:t>
            </a:r>
            <a:endParaRPr lang="en-IN" b="0" u="sng" dirty="0">
              <a:solidFill>
                <a:srgbClr val="0070C0"/>
              </a:solidFill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ED16E6-BCD4-BE6A-A046-70AAD82FD259}"/>
              </a:ext>
            </a:extLst>
          </p:cNvPr>
          <p:cNvSpPr>
            <a:spLocks noGrp="1" noChangeArrowheads="1"/>
          </p:cNvSpPr>
          <p:nvPr>
            <p:ph type="body" sz="quarter" idx="12"/>
          </p:nvPr>
        </p:nvSpPr>
        <p:spPr bwMode="auto">
          <a:xfrm>
            <a:off x="582651" y="1997838"/>
            <a:ext cx="7180418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Efficiency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Significant reduction in "Time-to-Purchase" by automating the discovery and comparison phases.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High-confidence recommendations derived from the "Unified Recommendation Agent" which cross-references reviews and live pricing.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User Experience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A seamless, conversational chat output that hides the complexity of the underlying agent mesh</a:t>
            </a:r>
          </a:p>
        </p:txBody>
      </p:sp>
    </p:spTree>
    <p:extLst>
      <p:ext uri="{BB962C8B-B14F-4D97-AF65-F5344CB8AC3E}">
        <p14:creationId xmlns:p14="http://schemas.microsoft.com/office/powerpoint/2010/main" val="1086225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EB85E-4E34-E9A7-1616-17C46B887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0A1EDD-94CF-5F81-BB3B-5EE98B6A37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E439712-32DE-812A-A6B2-D4D22AC22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993" y="1008077"/>
            <a:ext cx="5413100" cy="830997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FUTURE SCOPE  </a:t>
            </a:r>
            <a:endParaRPr lang="en-IN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AD45E81B-4DAF-CB46-D051-B9189DBCD04A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A754681E-6229-9777-1AC8-AA03A7B74B3A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369AE6FC-E300-1E62-E6DE-5AB564414C6F}"/>
              </a:ext>
            </a:extLst>
          </p:cNvPr>
          <p:cNvSpPr txBox="1">
            <a:spLocks/>
          </p:cNvSpPr>
          <p:nvPr/>
        </p:nvSpPr>
        <p:spPr>
          <a:xfrm>
            <a:off x="422959" y="5737443"/>
            <a:ext cx="2981643" cy="830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 </a:t>
            </a:r>
            <a:endParaRPr lang="en-IN" b="0" u="sng" dirty="0">
              <a:solidFill>
                <a:srgbClr val="0070C0"/>
              </a:solidFill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D0506AD6-8E69-2C90-EE8D-64A77B7841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1415" y="1941449"/>
            <a:ext cx="7917949" cy="3588741"/>
          </a:xfrm>
        </p:spPr>
        <p:txBody>
          <a:bodyPr>
            <a:noAutofit/>
          </a:bodyPr>
          <a:lstStyle/>
          <a:p>
            <a:pPr algn="just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 "Snap and Shop" capabilities where users can upload a photo to instantly find the exact product or similar look-alikes.</a:t>
            </a:r>
          </a:p>
          <a:p>
            <a:pPr algn="just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Integrate AR to let users visualize products in real-time—such as placing furniture in their living room or trying on sunglasses virtually before buying.</a:t>
            </a:r>
          </a:p>
          <a:p>
            <a:pPr algn="just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Expand to Offline-to-Online (O2O) integration, showing users if the product is available </a:t>
            </a:r>
            <a:r>
              <a:rPr lang="en-US" sz="1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now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a physical store nearby for immediate pickup.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 a secure, fully automated checkout bot that can log in, apply coupons, and complete the transaction on the user's behalf with a single "Confirm" voice command.</a:t>
            </a:r>
          </a:p>
          <a:p>
            <a:pPr algn="just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 with Smart Home devices (like Smart Fridges) to automatically order consumables (milk, laundry detergent) when supplies run low, without user intervention.</a:t>
            </a:r>
            <a:endParaRPr lang="en-IN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9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77E4C-A84E-ACDF-504D-8B9FC1588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F05E8E-90EF-9F50-1294-C63A3871C7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32B47A7-F2BE-4135-65C7-7015501F9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843" y="743214"/>
            <a:ext cx="5037416" cy="830997"/>
          </a:xfrm>
        </p:spPr>
        <p:txBody>
          <a:bodyPr>
            <a:normAutofit/>
          </a:bodyPr>
          <a:lstStyle/>
          <a:p>
            <a:r>
              <a:rPr lang="en-GB" dirty="0"/>
              <a:t>GITGUB LINK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550779DB-6E75-ED0E-C4A9-34D32B6D8552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66008844-4D12-C9C8-8703-9DEEB04F5EF9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6154829D-B60A-C44E-77B9-D40C02DCD62D}"/>
              </a:ext>
            </a:extLst>
          </p:cNvPr>
          <p:cNvSpPr txBox="1">
            <a:spLocks/>
          </p:cNvSpPr>
          <p:nvPr/>
        </p:nvSpPr>
        <p:spPr>
          <a:xfrm>
            <a:off x="422959" y="5737443"/>
            <a:ext cx="2981643" cy="830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 </a:t>
            </a:r>
            <a:r>
              <a:rPr lang="en-GB" sz="2000" b="0" u="sng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 hub Link</a:t>
            </a:r>
            <a:endParaRPr lang="en-IN" b="0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A83F1C04-D726-B0D8-9C6E-24298D5D94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3610" y="2155521"/>
            <a:ext cx="6525974" cy="10408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https://github.com/rushil-cody/VOIS_team_82</a:t>
            </a:r>
          </a:p>
        </p:txBody>
      </p:sp>
    </p:spTree>
    <p:extLst>
      <p:ext uri="{BB962C8B-B14F-4D97-AF65-F5344CB8AC3E}">
        <p14:creationId xmlns:p14="http://schemas.microsoft.com/office/powerpoint/2010/main" val="3842631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0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75" y="1107299"/>
            <a:ext cx="11340000" cy="700114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MEET OUR TEAM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E212CE24-374D-44D0-8F39-0F5A36E42ED7}"/>
              </a:ext>
            </a:extLst>
          </p:cNvPr>
          <p:cNvSpPr txBox="1">
            <a:spLocks/>
          </p:cNvSpPr>
          <p:nvPr/>
        </p:nvSpPr>
        <p:spPr>
          <a:xfrm>
            <a:off x="878337" y="4134780"/>
            <a:ext cx="2596574" cy="4539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400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A09A5BC1-0E62-4E6B-A590-951A87D4B4FE}"/>
              </a:ext>
            </a:extLst>
          </p:cNvPr>
          <p:cNvSpPr txBox="1">
            <a:spLocks/>
          </p:cNvSpPr>
          <p:nvPr/>
        </p:nvSpPr>
        <p:spPr>
          <a:xfrm>
            <a:off x="5353508" y="3962573"/>
            <a:ext cx="2596574" cy="453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200" dirty="0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9E6B148F-F3B6-4E6B-9B85-645C039858E8}"/>
              </a:ext>
            </a:extLst>
          </p:cNvPr>
          <p:cNvSpPr txBox="1">
            <a:spLocks/>
          </p:cNvSpPr>
          <p:nvPr/>
        </p:nvSpPr>
        <p:spPr>
          <a:xfrm>
            <a:off x="7789163" y="3962572"/>
            <a:ext cx="2596574" cy="453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200" dirty="0"/>
          </a:p>
        </p:txBody>
      </p:sp>
      <p:sp>
        <p:nvSpPr>
          <p:cNvPr id="30" name="Text Placeholder 30">
            <a:extLst>
              <a:ext uri="{FF2B5EF4-FFF2-40B4-BE49-F238E27FC236}">
                <a16:creationId xmlns:a16="http://schemas.microsoft.com/office/drawing/2014/main" id="{D3BF02F6-2753-476A-8046-A85AE3A49748}"/>
              </a:ext>
            </a:extLst>
          </p:cNvPr>
          <p:cNvSpPr txBox="1">
            <a:spLocks/>
          </p:cNvSpPr>
          <p:nvPr/>
        </p:nvSpPr>
        <p:spPr>
          <a:xfrm>
            <a:off x="6096000" y="4641925"/>
            <a:ext cx="2139695" cy="1108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B993AB29-3A3A-4473-8AC8-86E859C97321}"/>
              </a:ext>
            </a:extLst>
          </p:cNvPr>
          <p:cNvSpPr txBox="1">
            <a:spLocks/>
          </p:cNvSpPr>
          <p:nvPr/>
        </p:nvSpPr>
        <p:spPr>
          <a:xfrm>
            <a:off x="7632442" y="4469821"/>
            <a:ext cx="2524856" cy="1211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D3F9E86-2FB3-4DB3-9343-59D594F350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C277FD7-925B-4C3D-A364-1184032015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99188" y="4469820"/>
            <a:ext cx="8058110" cy="57127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IN" dirty="0"/>
              <a:t>Rushil Dhale </a:t>
            </a:r>
            <a:br>
              <a:rPr lang="en-IN" dirty="0"/>
            </a:br>
            <a:r>
              <a:rPr lang="en-IN" dirty="0"/>
              <a:t>(team leader )</a:t>
            </a:r>
          </a:p>
        </p:txBody>
      </p:sp>
      <p:pic>
        <p:nvPicPr>
          <p:cNvPr id="2" name="Google Shape;83;p12" title="Gemini_Generated_Image_6agqi26agqi26agq.png">
            <a:extLst>
              <a:ext uri="{FF2B5EF4-FFF2-40B4-BE49-F238E27FC236}">
                <a16:creationId xmlns:a16="http://schemas.microsoft.com/office/drawing/2014/main" id="{45E4AE47-2F05-CC0B-32C7-6FA0B432D7BF}"/>
              </a:ext>
            </a:extLst>
          </p:cNvPr>
          <p:cNvPicPr preferRelativeResize="0">
            <a:picLocks noGrp="1"/>
          </p:cNvPicPr>
          <p:nvPr>
            <p:ph type="pic" sz="quarter" idx="21"/>
          </p:nvPr>
        </p:nvPicPr>
        <p:blipFill>
          <a:blip r:embed="rId3">
            <a:alphaModFix/>
          </a:blip>
          <a:srcRect t="18547" b="18547"/>
          <a:stretch>
            <a:fillRect/>
          </a:stretch>
        </p:blipFill>
        <p:spPr>
          <a:xfrm>
            <a:off x="7789163" y="2324990"/>
            <a:ext cx="1866626" cy="1860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84;p12" title="WhatsApp Image 2025-09-23 at 12.34.09 PM.jpeg">
            <a:extLst>
              <a:ext uri="{FF2B5EF4-FFF2-40B4-BE49-F238E27FC236}">
                <a16:creationId xmlns:a16="http://schemas.microsoft.com/office/drawing/2014/main" id="{E14DC34E-FABA-E648-8253-C829C4E1AB42}"/>
              </a:ext>
            </a:extLst>
          </p:cNvPr>
          <p:cNvPicPr preferRelativeResize="0">
            <a:picLocks noGrp="1"/>
          </p:cNvPicPr>
          <p:nvPr>
            <p:ph type="pic" sz="quarter" idx="20"/>
          </p:nvPr>
        </p:nvPicPr>
        <p:blipFill>
          <a:blip r:embed="rId4">
            <a:alphaModFix/>
          </a:blip>
          <a:srcRect t="21266" b="21266"/>
          <a:stretch>
            <a:fillRect/>
          </a:stretch>
        </p:blipFill>
        <p:spPr>
          <a:xfrm>
            <a:off x="2176623" y="2328591"/>
            <a:ext cx="1984829" cy="186094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856AA1D-F8C3-0BBC-5860-A90024552F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65898" y="4475166"/>
            <a:ext cx="7651302" cy="571274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IN" sz="1900">
                <a:solidFill>
                  <a:schemeClr val="accent5"/>
                </a:solidFill>
              </a:rPr>
              <a:t>                                      Sampada Akkar               Devendra Dhokare</a:t>
            </a:r>
          </a:p>
        </p:txBody>
      </p:sp>
      <p:pic>
        <p:nvPicPr>
          <p:cNvPr id="18" name="Picture Placeholder 17" descr="A person with long hair&#10;&#10;AI-generated content may be incorrect.">
            <a:extLst>
              <a:ext uri="{FF2B5EF4-FFF2-40B4-BE49-F238E27FC236}">
                <a16:creationId xmlns:a16="http://schemas.microsoft.com/office/drawing/2014/main" id="{4179D215-36A6-7073-4F02-749CE75FD55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/>
          <a:srcRect t="9939" b="9939"/>
          <a:stretch/>
        </p:blipFill>
        <p:spPr>
          <a:xfrm>
            <a:off x="4862905" y="2325907"/>
            <a:ext cx="2079971" cy="186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7" grpId="0"/>
      <p:bldP spid="20" grpId="0"/>
      <p:bldP spid="23" grpId="0"/>
      <p:bldP spid="30" grpId="0"/>
      <p:bldP spid="3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DEAEDF-A55E-4061-974E-889098411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444" y="1076768"/>
            <a:ext cx="4275138" cy="830997"/>
          </a:xfrm>
        </p:spPr>
        <p:txBody>
          <a:bodyPr/>
          <a:lstStyle/>
          <a:p>
            <a:r>
              <a:rPr lang="en-GB" dirty="0"/>
              <a:t>CREDITS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5B963E-E8A3-43AF-A9C3-3F67ECBDB0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C7674205-060A-4061-8958-1CD0981B1C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926664"/>
              </p:ext>
            </p:extLst>
          </p:nvPr>
        </p:nvGraphicFramePr>
        <p:xfrm>
          <a:off x="367444" y="2318311"/>
          <a:ext cx="871188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2357">
                  <a:extLst>
                    <a:ext uri="{9D8B030D-6E8A-4147-A177-3AD203B41FA5}">
                      <a16:colId xmlns:a16="http://schemas.microsoft.com/office/drawing/2014/main" val="3357339178"/>
                    </a:ext>
                  </a:extLst>
                </a:gridCol>
                <a:gridCol w="3786366">
                  <a:extLst>
                    <a:ext uri="{9D8B030D-6E8A-4147-A177-3AD203B41FA5}">
                      <a16:colId xmlns:a16="http://schemas.microsoft.com/office/drawing/2014/main" val="317646753"/>
                    </a:ext>
                  </a:extLst>
                </a:gridCol>
                <a:gridCol w="2713160">
                  <a:extLst>
                    <a:ext uri="{9D8B030D-6E8A-4147-A177-3AD203B41FA5}">
                      <a16:colId xmlns:a16="http://schemas.microsoft.com/office/drawing/2014/main" val="3974064063"/>
                    </a:ext>
                  </a:extLst>
                </a:gridCol>
              </a:tblGrid>
              <a:tr h="911016">
                <a:tc>
                  <a:txBody>
                    <a:bodyPr/>
                    <a:lstStyle/>
                    <a:p>
                      <a:pPr algn="ctr"/>
                      <a:endParaRPr lang="en-IN" sz="2000" dirty="0">
                        <a:solidFill>
                          <a:srgbClr val="000000"/>
                        </a:solidFill>
                      </a:endParaRPr>
                    </a:p>
                    <a:p>
                      <a:pPr algn="ctr"/>
                      <a:r>
                        <a:rPr lang="en-IN" sz="2000" dirty="0">
                          <a:solidFill>
                            <a:srgbClr val="000000"/>
                          </a:solidFill>
                        </a:rPr>
                        <a:t>S</a:t>
                      </a:r>
                      <a:r>
                        <a:rPr lang="en-IN" sz="2000" dirty="0">
                          <a:solidFill>
                            <a:srgbClr val="000000"/>
                          </a:solidFill>
                          <a:effectLst/>
                        </a:rPr>
                        <a:t>takeholders</a:t>
                      </a:r>
                    </a:p>
                    <a:p>
                      <a:pPr algn="ctr"/>
                      <a:r>
                        <a:rPr lang="en-IN" sz="2000" dirty="0">
                          <a:solidFill>
                            <a:srgbClr val="000000"/>
                          </a:solidFill>
                          <a:effectLst/>
                        </a:rPr>
                        <a:t>[none]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20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rgbClr val="000000"/>
                          </a:solidFill>
                          <a:effectLst/>
                        </a:rPr>
                        <a:t>Name of Subject Matter Experts(SMEs)/Mentor from Edunet Foundation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20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rgbClr val="000000"/>
                          </a:solidFill>
                          <a:effectLst/>
                        </a:rPr>
                        <a:t>Mr. Deepneel Majumdar</a:t>
                      </a:r>
                      <a:endParaRPr lang="en-IN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2000" dirty="0">
                        <a:solidFill>
                          <a:srgbClr val="000000"/>
                        </a:solidFill>
                      </a:endParaRPr>
                    </a:p>
                    <a:p>
                      <a:pPr algn="ctr"/>
                      <a:r>
                        <a:rPr lang="en-IN" sz="2000" dirty="0">
                          <a:solidFill>
                            <a:srgbClr val="000000"/>
                          </a:solidFill>
                        </a:rPr>
                        <a:t>Name of College Mentor</a:t>
                      </a:r>
                    </a:p>
                    <a:p>
                      <a:pPr algn="ctr"/>
                      <a:endParaRPr lang="en-IN" sz="2000" dirty="0">
                        <a:solidFill>
                          <a:srgbClr val="000000"/>
                        </a:solidFill>
                      </a:endParaRPr>
                    </a:p>
                    <a:p>
                      <a:pPr algn="ctr"/>
                      <a:endParaRPr lang="en-IN" sz="2000" dirty="0">
                        <a:solidFill>
                          <a:srgbClr val="000000"/>
                        </a:solidFill>
                      </a:endParaRPr>
                    </a:p>
                    <a:p>
                      <a:pPr algn="ctr"/>
                      <a:r>
                        <a:rPr lang="en-IN" sz="2000" dirty="0">
                          <a:solidFill>
                            <a:srgbClr val="000000"/>
                          </a:solidFill>
                        </a:rPr>
                        <a:t>Mrs. Vidya Kadam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9612018"/>
                  </a:ext>
                </a:extLst>
              </a:tr>
            </a:tbl>
          </a:graphicData>
        </a:graphic>
      </p:graphicFrame>
      <p:pic>
        <p:nvPicPr>
          <p:cNvPr id="1028" name="Picture 4">
            <a:extLst>
              <a:ext uri="{FF2B5EF4-FFF2-40B4-BE49-F238E27FC236}">
                <a16:creationId xmlns:a16="http://schemas.microsoft.com/office/drawing/2014/main" id="{FB2EEC53-AB9A-45FA-B25B-70B9F64B6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3840" y="2614055"/>
            <a:ext cx="2003210" cy="3866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5610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6F0F3B-E655-4EF1-F20B-06BC57ED5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C26B9D-485E-7B98-B130-B7CE1F48A1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E6E5839-0DEE-B88B-AF9F-D3B8D60BE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43" y="1019361"/>
            <a:ext cx="3662794" cy="1178097"/>
          </a:xfrm>
        </p:spPr>
        <p:txBody>
          <a:bodyPr>
            <a:normAutofit/>
          </a:bodyPr>
          <a:lstStyle/>
          <a:p>
            <a:r>
              <a:rPr lang="en-GB" sz="3200" dirty="0"/>
              <a:t>REFERNCES</a:t>
            </a:r>
            <a:r>
              <a:rPr lang="en-GB" dirty="0"/>
              <a:t> 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64145830-0A63-960D-3410-B9412DE23B7B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6F31CB39-8108-3757-A3EB-5CA4CF67A971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C0C3601E-B112-B953-4687-2F8E47EF04BF}"/>
              </a:ext>
            </a:extLst>
          </p:cNvPr>
          <p:cNvSpPr txBox="1">
            <a:spLocks/>
          </p:cNvSpPr>
          <p:nvPr/>
        </p:nvSpPr>
        <p:spPr>
          <a:xfrm>
            <a:off x="422959" y="5737443"/>
            <a:ext cx="2981643" cy="830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 </a:t>
            </a:r>
            <a:endParaRPr lang="en-IN" b="0" u="sng" dirty="0">
              <a:solidFill>
                <a:srgbClr val="0070C0"/>
              </a:solidFill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3DE93A-1467-11B7-D945-27ABC9B84DB6}"/>
              </a:ext>
            </a:extLst>
          </p:cNvPr>
          <p:cNvSpPr>
            <a:spLocks noGrp="1" noChangeArrowheads="1"/>
          </p:cNvSpPr>
          <p:nvPr>
            <p:ph type="body" sz="quarter" idx="12"/>
          </p:nvPr>
        </p:nvSpPr>
        <p:spPr bwMode="auto">
          <a:xfrm>
            <a:off x="422959" y="2123685"/>
            <a:ext cx="8290761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VOIS Innovation Marathon Guidelines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Provided documentation for project structure and evaluation criteria.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E-commerce Trend Reports (2025)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Research on decision fatigue and choice overload in modern digital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retail.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 Experience Studies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Research work done on the impact of AI agents on cart abandonment and personalized shopping journeys</a:t>
            </a:r>
          </a:p>
        </p:txBody>
      </p:sp>
    </p:spTree>
    <p:extLst>
      <p:ext uri="{BB962C8B-B14F-4D97-AF65-F5344CB8AC3E}">
        <p14:creationId xmlns:p14="http://schemas.microsoft.com/office/powerpoint/2010/main" val="44243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7C27C4-3E14-490A-B132-CBBEDA1E9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59" y="6410461"/>
            <a:ext cx="3706253" cy="2960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1FC3E39-8C60-4F64-9838-2A683F25B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7925" y="4897528"/>
            <a:ext cx="1124950" cy="1960472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0618" y="1432560"/>
            <a:ext cx="9027702" cy="52434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2">
              <a:lnSpc>
                <a:spcPct val="150000"/>
              </a:lnSpc>
            </a:pPr>
            <a:r>
              <a:rPr lang="en-US" dirty="0"/>
              <a:t> Problem statement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 Project Overview 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 Need of project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 Your solution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Technical Flow Diagram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Result </a:t>
            </a:r>
          </a:p>
          <a:p>
            <a:pPr lvl="2">
              <a:lnSpc>
                <a:spcPct val="150000"/>
              </a:lnSpc>
            </a:pPr>
            <a:r>
              <a:rPr lang="en-US"/>
              <a:t>Future Scope</a:t>
            </a:r>
            <a:endParaRPr lang="en-IN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359" y="701155"/>
            <a:ext cx="4275138" cy="847817"/>
          </a:xfrm>
        </p:spPr>
        <p:txBody>
          <a:bodyPr>
            <a:normAutofit/>
          </a:bodyPr>
          <a:lstStyle/>
          <a:p>
            <a:r>
              <a:rPr lang="en-US" sz="400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F476D-0090-8897-85B3-4ED29FC29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034317-544A-F9FA-8D73-ABF2AD9096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A846FA9-E86F-7FB8-0F23-090FADDF1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4543" y="2908595"/>
            <a:ext cx="3662794" cy="830997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THANK YOU   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876C8059-1D1F-61C5-5D87-E6B3D357C2EE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D2B324E1-E865-C880-E6AB-B9689CA6BB88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3145010E-C799-77D0-E83E-3AF6DA3099EF}"/>
              </a:ext>
            </a:extLst>
          </p:cNvPr>
          <p:cNvSpPr txBox="1">
            <a:spLocks/>
          </p:cNvSpPr>
          <p:nvPr/>
        </p:nvSpPr>
        <p:spPr>
          <a:xfrm>
            <a:off x="422959" y="5737443"/>
            <a:ext cx="2981643" cy="830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 </a:t>
            </a:r>
            <a:endParaRPr lang="en-IN" b="0" u="sng" dirty="0">
              <a:solidFill>
                <a:srgbClr val="0070C0"/>
              </a:solidFill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4BEC733B-0617-70F4-2A7F-6AC18F7EA2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82900" y="2388190"/>
            <a:ext cx="6525974" cy="10408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8143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6E4DD1-270B-4C80-AFF0-EB26F132AF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5957" y="1875556"/>
            <a:ext cx="7366127" cy="4432027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modern e-commerce landscape, consumers are overwhelmed by the vast number of choices available, making it difficult to pinpoint the right product.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 details are scattered across various websites, and prices fluctuate constantly. Tracking these changes manually across different platforms is nearly impossible.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Manual comparison is time-consuming and often leads to 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"choice paralysis"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or missed financial deals due to a lack of real-time data. 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a lack of an automated, intelligent system that consolidates this data to help users make informed, cost-effective decisions efficiently.</a:t>
            </a:r>
            <a:endParaRPr lang="en-IN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7CC02B-F7C6-47A8-8C3E-C57C417D9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218" y="755691"/>
            <a:ext cx="6995604" cy="790111"/>
          </a:xfrm>
        </p:spPr>
        <p:txBody>
          <a:bodyPr>
            <a:normAutofit/>
          </a:bodyPr>
          <a:lstStyle/>
          <a:p>
            <a:r>
              <a:rPr lang="en-US" sz="4000" dirty="0"/>
              <a:t>PROBLEM  STATEMENT</a:t>
            </a:r>
            <a:endParaRPr lang="en-IN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FE02DE-D7B2-433D-BFE4-2F564022A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5684" y="2930834"/>
            <a:ext cx="2760758" cy="32644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6DEFE3-051A-494A-949C-BB2FF86F9E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548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96F2BA-F421-453B-A355-B10F12254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127" y="935841"/>
            <a:ext cx="6237550" cy="659603"/>
          </a:xfrm>
        </p:spPr>
        <p:txBody>
          <a:bodyPr>
            <a:no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PROJECT  OVERVIEW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DAE5EB-BCC3-4A2B-BDA0-76A75723F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0569" y="2473771"/>
            <a:ext cx="3810000" cy="381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1697D0-D7F2-4E1C-AFA9-B7F2356F47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2CDA6968-F00B-AF78-5E59-F1B412383835}"/>
              </a:ext>
            </a:extLst>
          </p:cNvPr>
          <p:cNvSpPr>
            <a:spLocks noGrp="1" noChangeArrowheads="1"/>
          </p:cNvSpPr>
          <p:nvPr>
            <p:ph type="body" sz="quarter" idx="12"/>
          </p:nvPr>
        </p:nvSpPr>
        <p:spPr bwMode="auto">
          <a:xfrm>
            <a:off x="578757" y="2422259"/>
            <a:ext cx="7604189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develop an automated software agent that assists users in finding the best products at the lowest prices across multiple e-commerce platforms.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Domain: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Artificial Intelligence, Web Scraping, and Data Analytics.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Core Concept: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agent acts as a personalized assistant that aggregates product data, compares prices, and analyzes user reviews to simplify purchasing decisions.</a:t>
            </a:r>
          </a:p>
        </p:txBody>
      </p:sp>
    </p:spTree>
    <p:extLst>
      <p:ext uri="{BB962C8B-B14F-4D97-AF65-F5344CB8AC3E}">
        <p14:creationId xmlns:p14="http://schemas.microsoft.com/office/powerpoint/2010/main" val="4109582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29125A-D17E-7084-4A0C-958681938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51AC21-3BF9-D32E-98AC-72104B994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118" y="823413"/>
            <a:ext cx="6237550" cy="659603"/>
          </a:xfrm>
        </p:spPr>
        <p:txBody>
          <a:bodyPr>
            <a:no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NEED OF PROJECT 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2A46DD-5800-493A-3921-E840828C3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6675" y="2651052"/>
            <a:ext cx="3810000" cy="381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644BB9-C347-7637-E1F5-5B5FE59804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62E42AF3-1EDD-4389-B3C8-CDBA931743FD}"/>
              </a:ext>
            </a:extLst>
          </p:cNvPr>
          <p:cNvSpPr>
            <a:spLocks noGrp="1" noChangeArrowheads="1"/>
          </p:cNvSpPr>
          <p:nvPr>
            <p:ph type="body" sz="quarter" idx="12"/>
          </p:nvPr>
        </p:nvSpPr>
        <p:spPr bwMode="auto">
          <a:xfrm>
            <a:off x="483118" y="1648771"/>
            <a:ext cx="7889875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Combating Cart Abandonment : With over 70% of online</a:t>
            </a: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carts left behind because of complexity or hidden costs, there is an urgent need for an efficient shopping helper.</a:t>
            </a: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Efficiency : The modern consumer does not have the time to research on their own. The system offers a tremendous advantage of time efficiency since it facilitates decision making.</a:t>
            </a: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Requirement for Instant Support : The customers require instant support while shopping. An automated agent can bridge this deficiency as an automated agent can provide instant support round the clock, unlike a human being.</a:t>
            </a: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 Optimization &amp; Quality Assurance : Consumers should look for the best possible saving offered in the form of deals, in addition to taking advantage of the benefits of loyalty points.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4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4A072B-83C6-4607-AE6A-5AD61CC72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008" y="876617"/>
            <a:ext cx="10046070" cy="802641"/>
          </a:xfrm>
        </p:spPr>
        <p:txBody>
          <a:bodyPr>
            <a:normAutofit/>
          </a:bodyPr>
          <a:lstStyle/>
          <a:p>
            <a:r>
              <a:rPr lang="en-US" sz="3200" dirty="0"/>
              <a:t>WHO ARE THE END USERS?</a:t>
            </a:r>
            <a:endParaRPr lang="en-IN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B153BB-61B9-403F-8AE5-F75400450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59" y="6176804"/>
            <a:ext cx="2181225" cy="485775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59BCB084-B787-510A-B99B-68123C485A09}"/>
              </a:ext>
            </a:extLst>
          </p:cNvPr>
          <p:cNvSpPr>
            <a:spLocks noGrp="1" noChangeArrowheads="1"/>
          </p:cNvSpPr>
          <p:nvPr>
            <p:ph type="body" sz="quarter" idx="12"/>
          </p:nvPr>
        </p:nvSpPr>
        <p:spPr bwMode="auto">
          <a:xfrm>
            <a:off x="721359" y="2149564"/>
            <a:ext cx="7667495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Time-Constrained Professionals: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Users looking to automate routine purchases like groceries or household essentials.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algn="just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Bargain Hunters: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These are students and smart consumers who seek to get the greatest value out of their money.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Elderly 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Users who benefit from voice-activated shopping and intuitive AI guidance.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Retail Brands: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Businesses seeking higher conversion rates and deep insights into customer trends</a:t>
            </a:r>
          </a:p>
        </p:txBody>
      </p:sp>
    </p:spTree>
    <p:extLst>
      <p:ext uri="{BB962C8B-B14F-4D97-AF65-F5344CB8AC3E}">
        <p14:creationId xmlns:p14="http://schemas.microsoft.com/office/powerpoint/2010/main" val="4807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35EF13-5896-46EB-BB79-8B43E6222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51" y="1708265"/>
            <a:ext cx="2692912" cy="3243923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5BC36C-1F46-488C-B66D-4CAF65832F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35767" y="1940849"/>
            <a:ext cx="6120466" cy="3995140"/>
          </a:xfrm>
        </p:spPr>
        <p:txBody>
          <a:bodyPr>
            <a:normAutofit/>
          </a:bodyPr>
          <a:lstStyle/>
          <a:p>
            <a:pPr algn="just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Unified Dashboard: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single interface to search for a product and see results from multiple retailers (e.g., Amazon, Flipkart) to ensure the lowest total cost simultaneously.</a:t>
            </a:r>
          </a:p>
          <a:p>
            <a:pPr algn="just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 Conversation: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Finds products through dialogue instead of rigid keyword hunting.</a:t>
            </a:r>
          </a:p>
          <a:p>
            <a:pPr algn="just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Cross-Platform Orchestration: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Distributes a single shopping list across various retailers (e.g., Amazon, Flipkart) to ensure the lowest total cost.</a:t>
            </a:r>
          </a:p>
          <a:p>
            <a:pPr algn="just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Seamless Integration: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Connects with real-time inventory systems to prevent out-of-stock frustrations.</a:t>
            </a:r>
          </a:p>
          <a:p>
            <a:pPr marL="0" indent="0" algn="just">
              <a:lnSpc>
                <a:spcPct val="160000"/>
              </a:lnSpc>
              <a:buNone/>
            </a:pPr>
            <a:endParaRPr lang="en-IN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A740D3-9E07-4502-8069-21C41AD17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00" y="290408"/>
            <a:ext cx="10454444" cy="1356646"/>
          </a:xfrm>
        </p:spPr>
        <p:txBody>
          <a:bodyPr/>
          <a:lstStyle/>
          <a:p>
            <a:br>
              <a:rPr lang="en-US" sz="3600" dirty="0"/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OUR SOLUTION AND ITS VALUE PROPOSITION</a:t>
            </a:r>
            <a:endParaRPr lang="en-IN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4C9E9-1283-4FA5-9E79-FC0B254FD0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63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3EDAD6-3931-2B97-45EC-C54A22E80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13" y="2127041"/>
            <a:ext cx="6557665" cy="45568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98DA71-F27D-3118-DACB-C9A0EFFFE2D4}"/>
              </a:ext>
            </a:extLst>
          </p:cNvPr>
          <p:cNvSpPr txBox="1"/>
          <p:nvPr/>
        </p:nvSpPr>
        <p:spPr>
          <a:xfrm>
            <a:off x="789039" y="1587191"/>
            <a:ext cx="9269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PHASE 1:- DATA SYNTHESIS AND RECOMENDATION </a:t>
            </a:r>
            <a:endParaRPr lang="en-IN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BF7772-8093-FF16-409A-1D8ED0A87FF0}"/>
              </a:ext>
            </a:extLst>
          </p:cNvPr>
          <p:cNvSpPr txBox="1"/>
          <p:nvPr/>
        </p:nvSpPr>
        <p:spPr>
          <a:xfrm>
            <a:off x="2054942" y="732491"/>
            <a:ext cx="59780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TECHNICAL FLOW FOR THE AGENTS </a:t>
            </a:r>
            <a:endParaRPr lang="en-IN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FCA5E5-0807-E132-4FBE-75DC87619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328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6146AA-267B-2ABE-B8ED-931CE36A6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69" y="2045110"/>
            <a:ext cx="6976688" cy="45875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F308E5-0E88-E2CC-0FB8-5D3B3330A1FB}"/>
              </a:ext>
            </a:extLst>
          </p:cNvPr>
          <p:cNvSpPr txBox="1"/>
          <p:nvPr/>
        </p:nvSpPr>
        <p:spPr>
          <a:xfrm>
            <a:off x="668595" y="1460867"/>
            <a:ext cx="84065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PHASE 2 :- CONTEXT AND PERSONALIZATION</a:t>
            </a:r>
            <a:endParaRPr lang="en-IN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0874A4-E8A3-79D9-71A1-BA86D2A16CE5}"/>
              </a:ext>
            </a:extLst>
          </p:cNvPr>
          <p:cNvSpPr txBox="1"/>
          <p:nvPr/>
        </p:nvSpPr>
        <p:spPr>
          <a:xfrm>
            <a:off x="2133600" y="625663"/>
            <a:ext cx="660727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TECHNICAL FLOW FOR THE AGENTS </a:t>
            </a:r>
            <a:endParaRPr lang="en-IN" sz="2800" dirty="0"/>
          </a:p>
          <a:p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E56574-D007-4ECF-B272-8E33B45E2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27816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purl.org/dc/dcmitype/"/>
    <ds:schemaRef ds:uri="71af3243-3dd4-4a8d-8c0d-dd76da1f02a5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1213</TotalTime>
  <Words>1125</Words>
  <Application>Microsoft Office PowerPoint</Application>
  <PresentationFormat>Widescreen</PresentationFormat>
  <Paragraphs>122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Algerian</vt:lpstr>
      <vt:lpstr>Arial</vt:lpstr>
      <vt:lpstr>Calibri</vt:lpstr>
      <vt:lpstr>Trebuchet MS</vt:lpstr>
      <vt:lpstr>Wingdings</vt:lpstr>
      <vt:lpstr>Wingdings 3</vt:lpstr>
      <vt:lpstr>Facet</vt:lpstr>
      <vt:lpstr>VOIS Innovation Marathon 2025-2026</vt:lpstr>
      <vt:lpstr>AGENDA</vt:lpstr>
      <vt:lpstr>PROBLEM  STATEMENT</vt:lpstr>
      <vt:lpstr>PROJECT  OVERVIEW</vt:lpstr>
      <vt:lpstr>NEED OF PROJECT </vt:lpstr>
      <vt:lpstr>WHO ARE THE END USERS?</vt:lpstr>
      <vt:lpstr> OUR SOLUTION AND ITS VALUE PROPOSITION</vt:lpstr>
      <vt:lpstr>PowerPoint Presentation</vt:lpstr>
      <vt:lpstr>PowerPoint Presentation</vt:lpstr>
      <vt:lpstr>PowerPoint Presentation</vt:lpstr>
      <vt:lpstr>OVERALL DFD OF OUR PROJECT</vt:lpstr>
      <vt:lpstr>THE WOW IN OUR SOLUTION</vt:lpstr>
      <vt:lpstr>MODELLING  1. Cognitive Layer (Intent &amp; Context) Intent Agent: Parses raw text to identify product specs &amp; budget. Personalization Agent: Maintains session memory for context-aware responses.  2. Research Layer (Discovery) Discovery Agent: Selects relevant retailers and categories. Web Search Agent: Uses DuckDuckGo for real-time pricing &amp; availability data.  3. Evaluation Layer (Validation) Review Intelligence: Analyzes sentiment and user feedback for reliability. Pricing &amp; Availability: Filters for in-stock items with the best value  4. Communication Layer (Delivery) Unified Recommendation Agent: Aggregates findings into a conversational summary with direct purchase links</vt:lpstr>
      <vt:lpstr>RESULTS </vt:lpstr>
      <vt:lpstr>FUTURE SCOPE  </vt:lpstr>
      <vt:lpstr>GITGUB LINK </vt:lpstr>
      <vt:lpstr>MEET OUR TEAM</vt:lpstr>
      <vt:lpstr>CREDITS</vt:lpstr>
      <vt:lpstr>REFERNCES  </vt:lpstr>
      <vt:lpstr>THANK YOU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MASKED HUNTERS</dc:title>
  <dc:creator>Venkataswamy</dc:creator>
  <cp:lastModifiedBy>Rushil Dhale</cp:lastModifiedBy>
  <cp:revision>116</cp:revision>
  <dcterms:created xsi:type="dcterms:W3CDTF">2021-07-11T13:13:15Z</dcterms:created>
  <dcterms:modified xsi:type="dcterms:W3CDTF">2026-01-15T03:30:11Z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